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  <p:sldMasterId id="2147483842" r:id="rId2"/>
    <p:sldMasterId id="2147483864" r:id="rId3"/>
  </p:sldMasterIdLst>
  <p:notesMasterIdLst>
    <p:notesMasterId r:id="rId20"/>
  </p:notesMasterIdLst>
  <p:sldIdLst>
    <p:sldId id="262" r:id="rId4"/>
    <p:sldId id="296" r:id="rId5"/>
    <p:sldId id="292" r:id="rId6"/>
    <p:sldId id="261" r:id="rId7"/>
    <p:sldId id="298" r:id="rId8"/>
    <p:sldId id="297" r:id="rId9"/>
    <p:sldId id="308" r:id="rId10"/>
    <p:sldId id="309" r:id="rId11"/>
    <p:sldId id="310" r:id="rId12"/>
    <p:sldId id="311" r:id="rId13"/>
    <p:sldId id="314" r:id="rId14"/>
    <p:sldId id="315" r:id="rId15"/>
    <p:sldId id="312" r:id="rId16"/>
    <p:sldId id="316" r:id="rId17"/>
    <p:sldId id="295" r:id="rId18"/>
    <p:sldId id="256" r:id="rId19"/>
  </p:sldIdLst>
  <p:sldSz cx="13004800" cy="9753600"/>
  <p:notesSz cx="6858000" cy="9144000"/>
  <p:defaultTextStyle>
    <a:defPPr>
      <a:defRPr lang="en-US"/>
    </a:defPPr>
    <a:lvl1pPr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4572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9144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13716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8288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88928" autoAdjust="0"/>
  </p:normalViewPr>
  <p:slideViewPr>
    <p:cSldViewPr>
      <p:cViewPr varScale="1">
        <p:scale>
          <a:sx n="77" d="100"/>
          <a:sy n="77" d="100"/>
        </p:scale>
        <p:origin x="520" y="20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31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5A78220-816A-964C-A372-11E673A98736}" type="datetimeFigureOut">
              <a:rPr lang="en-US"/>
              <a:pPr>
                <a:defRPr/>
              </a:pPr>
              <a:t>4/8/15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511B370-14E8-EF4C-9AA2-64A5C8F919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239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HS" altLang="en-US" dirty="0" smtClean="0"/>
              <a:t>介绍新需求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6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zh-CHS" altLang="en-US" dirty="0" smtClean="0"/>
              <a:t>修改推荐算法时修改了几个测试</a:t>
            </a:r>
          </a:p>
          <a:p>
            <a:pPr marL="171450" indent="-171450">
              <a:buFont typeface="Arial" charset="0"/>
              <a:buChar char="•"/>
            </a:pPr>
            <a:r>
              <a:rPr lang="zh-CHS" altLang="en-US" dirty="0" smtClean="0"/>
              <a:t>为什么要修改</a:t>
            </a:r>
            <a:r>
              <a:rPr lang="en-US" altLang="zh-CHS" dirty="0" smtClean="0"/>
              <a:t>Librarian</a:t>
            </a:r>
            <a:r>
              <a:rPr lang="zh-CHS" altLang="en-US" dirty="0" smtClean="0"/>
              <a:t>的测试</a:t>
            </a:r>
            <a:r>
              <a:rPr lang="en-US" altLang="zh-CHS" dirty="0" smtClean="0"/>
              <a:t>, </a:t>
            </a:r>
            <a:r>
              <a:rPr lang="zh-CHS" altLang="en-US" dirty="0" smtClean="0"/>
              <a:t>管理员的操作流程应该受到推荐系统工作方式影响吗</a:t>
            </a:r>
            <a:r>
              <a:rPr lang="en-US" altLang="zh-CHS" dirty="0" smtClean="0"/>
              <a:t>?</a:t>
            </a:r>
          </a:p>
          <a:p>
            <a:pPr marL="171450" indent="-171450">
              <a:buFont typeface="Arial" charset="0"/>
              <a:buChar char="•"/>
            </a:pPr>
            <a:r>
              <a:rPr lang="zh-CHS" altLang="en-US" dirty="0" smtClean="0"/>
              <a:t>怎么办</a:t>
            </a:r>
            <a:r>
              <a:rPr lang="en-US" altLang="zh-CH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25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zh-CHS" altLang="en-US" dirty="0" smtClean="0"/>
              <a:t>修改推荐算法时修改了几个测试</a:t>
            </a:r>
          </a:p>
          <a:p>
            <a:pPr marL="171450" indent="-171450">
              <a:buFont typeface="Arial" charset="0"/>
              <a:buChar char="•"/>
            </a:pPr>
            <a:r>
              <a:rPr lang="zh-CHS" altLang="en-US" dirty="0" smtClean="0"/>
              <a:t>为什么要修改</a:t>
            </a:r>
            <a:r>
              <a:rPr lang="en-US" altLang="zh-CHS" dirty="0" smtClean="0"/>
              <a:t>Librarian</a:t>
            </a:r>
            <a:r>
              <a:rPr lang="zh-CHS" altLang="en-US" dirty="0" smtClean="0"/>
              <a:t>的测试</a:t>
            </a:r>
            <a:r>
              <a:rPr lang="en-US" altLang="zh-CHS" dirty="0" smtClean="0"/>
              <a:t>, </a:t>
            </a:r>
            <a:r>
              <a:rPr lang="zh-CHS" altLang="en-US" dirty="0" smtClean="0"/>
              <a:t>管理员的操作流程应该受到推荐系统工作方式影响吗</a:t>
            </a:r>
            <a:r>
              <a:rPr lang="en-US" altLang="zh-CHS" dirty="0" smtClean="0"/>
              <a:t>?</a:t>
            </a:r>
          </a:p>
          <a:p>
            <a:pPr marL="171450" indent="-171450">
              <a:buFont typeface="Arial" charset="0"/>
              <a:buChar char="•"/>
            </a:pPr>
            <a:r>
              <a:rPr lang="zh-CHS" altLang="en-US" dirty="0" smtClean="0"/>
              <a:t>怎么办</a:t>
            </a:r>
            <a:r>
              <a:rPr lang="en-US" altLang="zh-CH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11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zh-CHS" altLang="en-US" dirty="0" smtClean="0"/>
              <a:t>修改推荐算法时修改了几个测试</a:t>
            </a:r>
          </a:p>
          <a:p>
            <a:pPr marL="171450" indent="-171450">
              <a:buFont typeface="Arial" charset="0"/>
              <a:buChar char="•"/>
            </a:pPr>
            <a:r>
              <a:rPr lang="zh-CHS" altLang="en-US" dirty="0" smtClean="0"/>
              <a:t>为什么要修改</a:t>
            </a:r>
            <a:r>
              <a:rPr lang="en-US" altLang="zh-CHS" dirty="0" smtClean="0"/>
              <a:t>Librarian</a:t>
            </a:r>
            <a:r>
              <a:rPr lang="zh-CHS" altLang="en-US" dirty="0" smtClean="0"/>
              <a:t>的测试</a:t>
            </a:r>
            <a:r>
              <a:rPr lang="en-US" altLang="zh-CHS" dirty="0" smtClean="0"/>
              <a:t>, </a:t>
            </a:r>
            <a:r>
              <a:rPr lang="zh-CHS" altLang="en-US" dirty="0" smtClean="0"/>
              <a:t>管理员的操作流程应该受到推荐系统工作方式影响吗</a:t>
            </a:r>
            <a:r>
              <a:rPr lang="en-US" altLang="zh-CHS" dirty="0" smtClean="0"/>
              <a:t>?</a:t>
            </a:r>
          </a:p>
          <a:p>
            <a:pPr marL="171450" indent="-171450">
              <a:buFont typeface="Arial" charset="0"/>
              <a:buChar char="•"/>
            </a:pPr>
            <a:r>
              <a:rPr lang="zh-CHS" altLang="en-US" dirty="0" smtClean="0"/>
              <a:t>怎么办</a:t>
            </a:r>
            <a:r>
              <a:rPr lang="en-US" altLang="zh-CH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2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3.xml"/><Relationship Id="rId3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3.xml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zh-CHS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tx1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zh-CHS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875024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DD80C-99F1-0E47-BA51-BB25AE8C7A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035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zh-CHS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chemeClr val="bg2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7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2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776848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2"/>
              </a:buClr>
              <a:defRPr/>
            </a:lvl3pPr>
            <a:lvl4pPr marL="635000" indent="-29210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3C8F7-3B45-AC47-8AA3-16317B775D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6466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0" y="1422400"/>
            <a:ext cx="6121400" cy="7632700"/>
          </a:xfrm>
        </p:spPr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2"/>
              </a:buClr>
              <a:defRPr/>
            </a:lvl3pPr>
            <a:lvl4pPr marL="635000" indent="-29210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E3CEF2-A3ED-E143-BC1A-64ED8E2178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7361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8F36E-6169-FB48-ADBF-1C5327902D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843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797F7-8343-6A4F-B427-8F2B68D547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9966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9FF49-2D39-C94A-8C45-5A004EE3CF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83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  <a:lvl2pPr marL="742950" indent="-742950">
              <a:lnSpc>
                <a:spcPct val="120000"/>
              </a:lnSpc>
              <a:defRPr sz="1800"/>
            </a:lvl2pPr>
            <a:lvl3pPr marL="342900" indent="-342900">
              <a:lnSpc>
                <a:spcPct val="120000"/>
              </a:lnSpc>
              <a:buClr>
                <a:schemeClr val="accent2"/>
              </a:buClr>
              <a:defRPr sz="1800"/>
            </a:lvl3pPr>
            <a:lvl4pPr marL="635000" indent="-292100">
              <a:lnSpc>
                <a:spcPct val="120000"/>
              </a:lnSpc>
              <a:buClr>
                <a:schemeClr val="accent2"/>
              </a:buClr>
              <a:defRPr sz="1800"/>
            </a:lvl4pPr>
            <a:lvl5pPr>
              <a:lnSpc>
                <a:spcPct val="120000"/>
              </a:lnSpc>
              <a:buClr>
                <a:schemeClr val="accent2"/>
              </a:buCl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B34898-47EB-9D4D-B4E7-AC69392EF6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0621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3276600"/>
            <a:ext cx="8839200" cy="3199850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53BBB-A620-3745-8A1C-E5BE837161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6968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HS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defRPr/>
            </a:lvl3pPr>
            <a:lvl4pPr marL="635000" indent="-292100">
              <a:defRPr/>
            </a:lvl4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9E053-A9C9-5E43-89F1-83E618EAF1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83950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673100"/>
            <a:ext cx="8991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802D0-E7DB-5948-8D4C-BFB468D06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808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A460E-1626-DA4F-8DE3-CFF9D8A21C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147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rgbClr val="A17861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508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4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88920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/>
            </a:lvl2pPr>
            <a:lvl3pPr marL="342900" indent="-342900">
              <a:buClr>
                <a:schemeClr val="accent4"/>
              </a:buClr>
              <a:defRPr/>
            </a:lvl3pPr>
            <a:lvl4pPr marL="635000" indent="-29210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ED3AA9-1222-5E47-B347-472ECE8774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114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0" y="1422400"/>
            <a:ext cx="6121400" cy="7632700"/>
          </a:xfrm>
        </p:spPr>
        <p:txBody>
          <a:bodyPr/>
          <a:lstStyle>
            <a:lvl1pPr>
              <a:buClr>
                <a:schemeClr val="accent4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/>
            </a:lvl2pPr>
            <a:lvl3pPr marL="342900" indent="-342900">
              <a:buClr>
                <a:schemeClr val="accent4"/>
              </a:buClr>
              <a:defRPr/>
            </a:lvl3pPr>
            <a:lvl4pPr marL="635000" indent="-29210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5F368-0E8D-AD46-AC1E-3472773C8D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2225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9D3E2-3262-F641-AB24-FF4A39ED94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8268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5B2CA-BCA1-9745-82ED-D386291094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1159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DC83E-2C64-F44F-BCC1-220EFDC811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38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4"/>
              </a:buClr>
              <a:defRPr sz="3200"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 sz="1800"/>
            </a:lvl2pPr>
            <a:lvl3pPr marL="342900" indent="-342900">
              <a:lnSpc>
                <a:spcPct val="120000"/>
              </a:lnSpc>
              <a:buClr>
                <a:schemeClr val="accent4"/>
              </a:buClr>
              <a:defRPr sz="1800"/>
            </a:lvl3pPr>
            <a:lvl4pPr marL="635000" indent="-292100">
              <a:lnSpc>
                <a:spcPct val="120000"/>
              </a:lnSpc>
              <a:buClr>
                <a:schemeClr val="accent4"/>
              </a:buClr>
              <a:defRPr sz="1800"/>
            </a:lvl4pPr>
            <a:lvl5pPr>
              <a:lnSpc>
                <a:spcPct val="120000"/>
              </a:lnSpc>
              <a:buClr>
                <a:schemeClr val="accent4"/>
              </a:buCl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5BCE79-35B8-8A4E-BF89-30FE3F5C0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2534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HS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0" y="1422400"/>
            <a:ext cx="6121400" cy="7632700"/>
          </a:xfrm>
        </p:spPr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defRPr/>
            </a:lvl3pPr>
            <a:lvl4pPr marL="635000" indent="-292100">
              <a:defRPr/>
            </a:lvl4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94DCD-506D-1D43-A52D-140307FFEF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6750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3276600"/>
            <a:ext cx="8839200" cy="3199850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7B570-2DB6-8E40-97FD-627C94FD3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1909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673100"/>
            <a:ext cx="8991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D82B8-896A-334C-8D91-FF9EC1998B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6618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E4B044-2569-3F43-8287-B21897D884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780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rgbClr val="00AA5B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572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HS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E6BA1-A7B4-7B4F-846F-93E3CD6980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932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777875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zh-CHS" altLang="en-US" noProof="0" smtClean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4D283-0FF3-A748-9CA6-F44D05BA57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6402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zh-CHS" altLang="en-US" noProof="0" smtClean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F2B78-E99E-DC49-B248-2CE8475881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11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zh-CHS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  <a:lvl2pPr marL="742950" indent="-742950">
              <a:lnSpc>
                <a:spcPct val="120000"/>
              </a:lnSpc>
              <a:defRPr sz="1800"/>
            </a:lvl2pPr>
            <a:lvl3pPr marL="342900" indent="-342900">
              <a:lnSpc>
                <a:spcPct val="120000"/>
              </a:lnSpc>
              <a:defRPr sz="1800"/>
            </a:lvl3pPr>
            <a:lvl4pPr marL="635000" indent="-292100"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71149-C6B6-DA41-AB69-4C8E97C931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032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3276600"/>
            <a:ext cx="8839200" cy="3199850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CHS" altLang="en-US" smtClean="0"/>
              <a:t>单击此处编辑母版文本样式</a:t>
            </a:r>
          </a:p>
          <a:p>
            <a:pPr lvl="1"/>
            <a:r>
              <a:rPr lang="zh-CHS" altLang="en-US" smtClean="0"/>
              <a:t>第二级</a:t>
            </a:r>
          </a:p>
          <a:p>
            <a:pPr lvl="2"/>
            <a:r>
              <a:rPr lang="zh-CHS" altLang="en-US" smtClean="0"/>
              <a:t>第三级</a:t>
            </a:r>
          </a:p>
          <a:p>
            <a:pPr lvl="3"/>
            <a:r>
              <a:rPr lang="zh-CHS" altLang="en-US" smtClean="0"/>
              <a:t>第四级</a:t>
            </a:r>
          </a:p>
          <a:p>
            <a:pPr lvl="4"/>
            <a:r>
              <a:rPr lang="zh-CHS" altLang="en-US" smtClean="0"/>
              <a:t>第五级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542C-AEB8-BA46-B512-07A2C30EF0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0590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673100"/>
            <a:ext cx="8991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zh-CHS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965D2-9F26-544F-B0BB-22EBCFEF5C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0117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HS" altLang="en-US" smtClean="0">
                <a:sym typeface="Open Sans Extrabold" charset="0"/>
              </a:rPr>
              <a:t>单击此处编辑母版标题样式</a:t>
            </a:r>
            <a:endParaRPr lang="en-US" dirty="0">
              <a:sym typeface="Open Sans Extrabold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HS" altLang="en-US" smtClean="0">
                <a:sym typeface="Open Sans Light" charset="0"/>
              </a:rPr>
              <a:t>单击此处编辑母版文本样式</a:t>
            </a:r>
          </a:p>
          <a:p>
            <a:pPr lvl="1"/>
            <a:r>
              <a:rPr lang="zh-CHS" altLang="en-US" smtClean="0">
                <a:sym typeface="Open Sans Light" charset="0"/>
              </a:rPr>
              <a:t>第二级</a:t>
            </a:r>
          </a:p>
          <a:p>
            <a:pPr lvl="2"/>
            <a:r>
              <a:rPr lang="zh-CHS" altLang="en-US" smtClean="0">
                <a:sym typeface="Open Sans Light" charset="0"/>
              </a:rPr>
              <a:t>第三级</a:t>
            </a:r>
          </a:p>
          <a:p>
            <a:pPr lvl="3"/>
            <a:r>
              <a:rPr lang="zh-CHS" altLang="en-US" smtClean="0">
                <a:sym typeface="Open Sans Light" charset="0"/>
              </a:rPr>
              <a:t>第四级</a:t>
            </a:r>
          </a:p>
          <a:p>
            <a:pPr lvl="4"/>
            <a:r>
              <a:rPr lang="zh-CHS" altLang="en-US" smtClean="0">
                <a:sym typeface="Open Sans Light" charset="0"/>
              </a:rPr>
              <a:t>第五级</a:t>
            </a:r>
            <a:endParaRPr lang="en-US" dirty="0">
              <a:sym typeface="Open Sans Light" charset="0"/>
            </a:endParaRP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322DD661-AB68-054B-90D3-A6202D4B4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64" r:id="rId7"/>
    <p:sldLayoutId id="2147484165" r:id="rId8"/>
    <p:sldLayoutId id="2147484179" r:id="rId9"/>
    <p:sldLayoutId id="2147484166" r:id="rId10"/>
    <p:sldLayoutId id="2147484180" r:id="rId11"/>
  </p:sldLayoutIdLst>
  <p:transition/>
  <p:hf hdr="0" ftr="0" dt="0"/>
  <p:txStyles>
    <p:titleStyle>
      <a:lvl1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chemeClr val="tx1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ts val="2400"/>
        </a:spcBef>
        <a:spcAft>
          <a:spcPct val="0"/>
        </a:spcAft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1" fontAlgn="base" hangingPunct="1">
        <a:lnSpc>
          <a:spcPct val="120000"/>
        </a:lnSpc>
        <a:spcBef>
          <a:spcPts val="24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SzPct val="100000"/>
        <a:buFont typeface="Lucida Grande" charset="0"/>
        <a:buChar char="■"/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SzPct val="100000"/>
        <a:buFont typeface="Lucida Grande" charset="0"/>
        <a:buChar char="●"/>
        <a:defRPr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2C4D8162-F20D-264B-9B22-634840B078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67" r:id="rId7"/>
    <p:sldLayoutId id="2147484168" r:id="rId8"/>
    <p:sldLayoutId id="2147484187" r:id="rId9"/>
    <p:sldLayoutId id="2147484169" r:id="rId10"/>
    <p:sldLayoutId id="2147484188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chemeClr val="accent2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■"/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●"/>
        <a:defRPr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7A190D75-D3FD-2A44-9981-88C47E18B6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70" r:id="rId7"/>
    <p:sldLayoutId id="2147484171" r:id="rId8"/>
    <p:sldLayoutId id="2147484195" r:id="rId9"/>
    <p:sldLayoutId id="2147484172" r:id="rId10"/>
    <p:sldLayoutId id="2147484196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rgbClr val="00AA5B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■"/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●"/>
        <a:defRPr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martinfowler.com/articles/injection.html" TargetMode="External"/><Relationship Id="rId3" Type="http://schemas.openxmlformats.org/officeDocument/2006/relationships/hyperlink" Target="http://www.cnblogs.com/xingyukun/archive/2007/10/20/931331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9600" cap="none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 &amp; Decoupling</a:t>
            </a:r>
            <a:endParaRPr lang="en-US" sz="9600" cap="none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4295168" y="2673404"/>
            <a:ext cx="4427174" cy="75713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C++ Unit Testing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09113"/>
            <a:ext cx="5405265" cy="2886439"/>
          </a:xfrm>
          <a:prstGeom prst="rect">
            <a:avLst/>
          </a:prstGeom>
        </p:spPr>
      </p:pic>
      <p:pic>
        <p:nvPicPr>
          <p:cNvPr id="24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78" y="2644552"/>
            <a:ext cx="6648425" cy="47617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HS" spc="-2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 Interface</a:t>
            </a:r>
            <a:endParaRPr lang="zh-CHS" altLang="en-US" spc="-2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483973" y="2520820"/>
            <a:ext cx="4053480" cy="931512"/>
            <a:chOff x="1483973" y="4444752"/>
            <a:chExt cx="4053480" cy="931512"/>
          </a:xfrm>
        </p:grpSpPr>
        <p:sp>
          <p:nvSpPr>
            <p:cNvPr id="19" name="Rectangle 18"/>
            <p:cNvSpPr/>
            <p:nvPr/>
          </p:nvSpPr>
          <p:spPr>
            <a:xfrm>
              <a:off x="2265403" y="4444752"/>
              <a:ext cx="327205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Non-</a:t>
              </a:r>
              <a:r>
                <a:rPr lang="en-US" sz="4000" dirty="0" err="1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Virutal</a:t>
              </a:r>
              <a:endParaRPr lang="en-US" sz="4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1483973" y="5376264"/>
              <a:ext cx="2644621" cy="0"/>
            </a:xfrm>
            <a:prstGeom prst="line">
              <a:avLst/>
            </a:prstGeom>
            <a:ln>
              <a:solidFill>
                <a:srgbClr val="FF0000"/>
              </a:solidFill>
            </a:ln>
            <a:extLst>
              <a:ext uri="{91240B29-F687-4f45-9708-019B960494DF}">
                <a14:hiddenLine xmlns:a14="http://schemas.microsoft.com/office/drawing/2010/main" xmlns="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8014568" y="5308848"/>
            <a:ext cx="44566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Virutal</a:t>
            </a:r>
            <a:r>
              <a:rPr lang="en-US" sz="4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Function</a:t>
            </a: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7222480" y="6206194"/>
            <a:ext cx="3960440" cy="0"/>
          </a:xfrm>
          <a:prstGeom prst="line">
            <a:avLst/>
          </a:prstGeom>
          <a:ln>
            <a:solidFill>
              <a:srgbClr val="FF0000"/>
            </a:solidFill>
          </a:ln>
          <a:extLst>
            <a:ext uri="{91240B29-F687-4f45-9708-019B960494DF}">
              <a14:hiddenLine xmlns:a14="http://schemas.microsoft.com/office/drawing/2010/main" xmlns="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1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02" y="5180733"/>
            <a:ext cx="5182659" cy="35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39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HS" dirty="0" smtClean="0"/>
              <a:t>MOCK Interface</a:t>
            </a:r>
            <a:endParaRPr lang="zh-CHS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1599636"/>
            <a:ext cx="6014720" cy="4307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868" y="1497225"/>
            <a:ext cx="4930987" cy="4226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534" y="6030280"/>
            <a:ext cx="7721600" cy="371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10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23" y="2518465"/>
            <a:ext cx="4930987" cy="42265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HS" dirty="0" smtClean="0"/>
              <a:t>Interface Wrapper</a:t>
            </a:r>
            <a:endParaRPr lang="zh-CHS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465109" y="1563588"/>
            <a:ext cx="6566785" cy="6897610"/>
            <a:chOff x="4545779" y="1099398"/>
            <a:chExt cx="4617271" cy="484988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4282405"/>
              <a:ext cx="4591050" cy="166687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5779" y="1099398"/>
              <a:ext cx="4610100" cy="2886075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84" y="5661292"/>
            <a:ext cx="5418667" cy="21674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51" y="2094166"/>
            <a:ext cx="4343964" cy="30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641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HS" dirty="0" smtClean="0"/>
              <a:t>Wrap Static Function</a:t>
            </a:r>
            <a:endParaRPr lang="zh-CHS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161" y="2212504"/>
            <a:ext cx="6190827" cy="23029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1" y="5082949"/>
            <a:ext cx="5946987" cy="21403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127" y="1469951"/>
            <a:ext cx="5553673" cy="1585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987" y="3224152"/>
            <a:ext cx="5420124" cy="2808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0127" y="6188922"/>
            <a:ext cx="4664664" cy="34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301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700336"/>
            <a:ext cx="3149600" cy="723900"/>
          </a:xfrm>
        </p:spPr>
        <p:txBody>
          <a:bodyPr/>
          <a:lstStyle/>
          <a:p>
            <a:pPr algn="ctr"/>
            <a:r>
              <a:rPr lang="en-US" altLang="zh-CH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EXERCISE</a:t>
            </a:r>
            <a:endParaRPr lang="zh-CHS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spcBef>
                <a:spcPts val="1200"/>
              </a:spcBef>
              <a:buClr>
                <a:schemeClr val="tx2"/>
              </a:buClr>
            </a:pPr>
            <a:endParaRPr lang="zh-CHS" altLang="en-US" sz="22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重构</a:t>
            </a:r>
            <a:r>
              <a:rPr lang="zh-CHS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代码</a:t>
            </a:r>
            <a:r>
              <a:rPr lang="en-US" altLang="zh-CHS" sz="3600" dirty="0" smtClean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将</a:t>
            </a:r>
            <a:r>
              <a:rPr lang="en-US" altLang="zh-CHS" sz="3600" dirty="0">
                <a:latin typeface="Microsoft YaHei" charset="0"/>
                <a:ea typeface="Microsoft YaHei" charset="0"/>
                <a:cs typeface="Microsoft YaHei" charset="0"/>
              </a:rPr>
              <a:t> SearchEngine </a:t>
            </a:r>
            <a:r>
              <a:rPr lang="en-US" sz="3600" dirty="0" err="1" smtClean="0">
                <a:latin typeface="Microsoft YaHei" charset="0"/>
                <a:ea typeface="Microsoft YaHei" charset="0"/>
                <a:cs typeface="Microsoft YaHei" charset="0"/>
              </a:rPr>
              <a:t>通过构造函数注入到</a:t>
            </a:r>
            <a:r>
              <a:rPr lang="en-US" sz="3600" dirty="0" err="1">
                <a:latin typeface="Microsoft YaHei" charset="0"/>
                <a:ea typeface="Microsoft YaHei" charset="0"/>
                <a:cs typeface="Microsoft YaHei" charset="0"/>
              </a:rPr>
              <a:t>Librarian</a:t>
            </a:r>
            <a:r>
              <a:rPr lang="en-US" sz="3600" dirty="0" err="1" smtClean="0">
                <a:latin typeface="Microsoft YaHei" charset="0"/>
                <a:ea typeface="Microsoft YaHei" charset="0"/>
                <a:cs typeface="Microsoft YaHei" charset="0"/>
              </a:rPr>
              <a:t>中</a:t>
            </a:r>
            <a:endParaRPr lang="en-US" sz="3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en-US" sz="22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en-US" altLang="zh-CHS" sz="3600" dirty="0" smtClean="0">
                <a:latin typeface="Microsoft YaHei" charset="0"/>
                <a:ea typeface="Microsoft YaHei" charset="0"/>
                <a:cs typeface="Microsoft YaHei" charset="0"/>
              </a:rPr>
              <a:t>Mock SearchEngine::Search, </a:t>
            </a:r>
            <a:r>
              <a:rPr lang="zh-CHS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完善</a:t>
            </a:r>
            <a:r>
              <a:rPr lang="en-US" altLang="zh-CHS" sz="3600" dirty="0">
                <a:latin typeface="Microsoft YaHei" charset="0"/>
                <a:ea typeface="Microsoft YaHei" charset="0"/>
                <a:cs typeface="Microsoft YaHei" charset="0"/>
              </a:rPr>
              <a:t>Librarian::recommend</a:t>
            </a:r>
            <a:r>
              <a:rPr lang="en-US" altLang="zh-CHS" sz="3600" dirty="0" smtClean="0">
                <a:latin typeface="Microsoft YaHei" charset="0"/>
                <a:ea typeface="Microsoft YaHei" charset="0"/>
                <a:cs typeface="Microsoft YaHei" charset="0"/>
              </a:rPr>
              <a:t>()</a:t>
            </a:r>
            <a:r>
              <a:rPr lang="zh-CHS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的测试</a:t>
            </a:r>
            <a:endParaRPr lang="en-US" altLang="zh-CHS" sz="3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en-US" altLang="zh-CHS" sz="22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zh-CHS" altLang="en-US" sz="36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D71149-C6B6-DA41-AB69-4C8E97C931F0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14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Glyph Inventory 1_go-self-servic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233" y="1189194"/>
            <a:ext cx="3039534" cy="30395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77483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en-US" b="1" dirty="0" smtClean="0"/>
              <a:t>Inversion of Control Containers and the Dependency Injection pattern</a:t>
            </a:r>
          </a:p>
          <a:p>
            <a:pPr marL="508000" lvl="1" indent="0" latinLnBrk="1">
              <a:buNone/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http://www.martinfowler.com/articles/injection.html</a:t>
            </a:r>
            <a:endParaRPr 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08000" lvl="1" indent="0" latinLnBrk="1">
              <a:buNone/>
            </a:pPr>
            <a:endParaRPr 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CH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深度理解依赖</a:t>
            </a:r>
            <a:r>
              <a:rPr lang="zh-CH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endParaRPr lang="en-US" altLang="zh-CH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08000" lvl="1" indent="0" latinLnBrk="1">
              <a:buNone/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http://www.cnblogs.com/xingyukun/archive/2007/10/20/931331.html</a:t>
            </a:r>
            <a:endParaRPr 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latinLnBrk="1">
              <a:buNone/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E6BA1-A7B4-7B4F-846F-93E3CD6980EB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15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544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</a:p>
        </p:txBody>
      </p:sp>
      <p:sp>
        <p:nvSpPr>
          <p:cNvPr id="60418" name="Content Placeholder 1"/>
          <p:cNvSpPr>
            <a:spLocks noGrp="1"/>
          </p:cNvSpPr>
          <p:nvPr>
            <p:ph idx="1"/>
          </p:nvPr>
        </p:nvSpPr>
        <p:spPr>
          <a:xfrm>
            <a:off x="2616200" y="3284538"/>
            <a:ext cx="7772400" cy="252992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ヒラギノ角ゴ ProN W3" charset="0"/>
              </a:rPr>
              <a:t>For questions or suggestions:</a:t>
            </a:r>
          </a:p>
          <a:p>
            <a:pPr>
              <a:spcBef>
                <a:spcPct val="0"/>
              </a:spcBef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</a:endParaRPr>
          </a:p>
          <a:p>
            <a:pPr>
              <a:spcBef>
                <a:spcPct val="0"/>
              </a:spcBef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ヒラギノ角ゴ ProN W3" charset="0"/>
              </a:rPr>
              <a:t>Wu Kun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</a:endParaRPr>
          </a:p>
          <a:p>
            <a:pPr>
              <a:spcBef>
                <a:spcPct val="0"/>
              </a:spcBef>
            </a:pPr>
            <a:r>
              <a:rPr 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ヒラギノ角ゴ ProN W3" charset="0"/>
              </a:rPr>
              <a:t>kunwu@thoughtworks.com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700336"/>
            <a:ext cx="3149600" cy="723900"/>
          </a:xfrm>
        </p:spPr>
        <p:txBody>
          <a:bodyPr/>
          <a:lstStyle/>
          <a:p>
            <a:pPr algn="ctr"/>
            <a:r>
              <a:rPr lang="en-US" altLang="zh-CH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EXERCISE</a:t>
            </a:r>
            <a:endParaRPr lang="zh-CHS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en-US" altLang="zh-CH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r>
              <a:rPr lang="zh-CH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为了更好</a:t>
            </a:r>
            <a:r>
              <a:rPr lang="zh-CH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的服务读者</a:t>
            </a:r>
            <a:r>
              <a:rPr lang="en-US" altLang="zh-CH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H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图书馆</a:t>
            </a:r>
            <a:r>
              <a:rPr lang="zh-CH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引进</a:t>
            </a:r>
            <a:r>
              <a:rPr lang="zh-CH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了图书查询</a:t>
            </a:r>
            <a:r>
              <a:rPr lang="en-US" altLang="zh-CH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(SearchEngine)</a:t>
            </a:r>
            <a:r>
              <a:rPr lang="zh-CH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和推荐</a:t>
            </a:r>
            <a:r>
              <a:rPr lang="zh-CH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CH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H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RecommendEngine</a:t>
            </a:r>
            <a:r>
              <a:rPr lang="en-US" altLang="zh-CH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  <a:endParaRPr lang="en-US" altLang="zh-CH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en-US" altLang="zh-CHS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CH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管理员会使用查询和推荐系统根据读者提供的关键字推荐一本</a:t>
            </a:r>
            <a:r>
              <a:rPr lang="zh-CH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书</a:t>
            </a:r>
            <a:endParaRPr lang="en-US" altLang="zh-CH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zh-CHS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CH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查询系统会查询并返回所有包含指定关键字的</a:t>
            </a:r>
            <a:r>
              <a:rPr lang="zh-CH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书籍</a:t>
            </a:r>
            <a:endParaRPr lang="en-US" altLang="zh-CH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en-US" altLang="zh-CHS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CH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推荐系统会选择并返回查询结果中最流行的一本书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zh-CHS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CHS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D71149-C6B6-DA41-AB69-4C8E97C931F0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2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Glyph Inventory 1_go-self-servic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233" y="1189194"/>
            <a:ext cx="3039534" cy="30395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700336"/>
            <a:ext cx="3149600" cy="723900"/>
          </a:xfrm>
        </p:spPr>
        <p:txBody>
          <a:bodyPr/>
          <a:lstStyle/>
          <a:p>
            <a:pPr algn="ctr"/>
            <a:r>
              <a:rPr lang="en-US" altLang="zh-CH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EXERCISE</a:t>
            </a:r>
            <a:endParaRPr lang="zh-CHS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CHS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CH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从原始</a:t>
            </a:r>
            <a:r>
              <a:rPr lang="en-US" altLang="zh-CH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Repo</a:t>
            </a:r>
            <a:r>
              <a:rPr lang="zh-CH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上更新代码</a:t>
            </a:r>
            <a:endParaRPr lang="en-US" altLang="zh-CH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en-US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git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 remote add source https://</a:t>
            </a:r>
            <a:r>
              <a:rPr lang="en-US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github.com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/</a:t>
            </a:r>
            <a:r>
              <a:rPr lang="en-US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coney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/</a:t>
            </a:r>
            <a:r>
              <a:rPr lang="en-US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cpp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-unit-</a:t>
            </a:r>
            <a:r>
              <a:rPr lang="en-US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testing.git</a:t>
            </a:r>
            <a:r>
              <a:rPr lang="en-US" altLang="zh-CHS" sz="28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 </a:t>
            </a:r>
            <a:endParaRPr lang="en-US" altLang="zh-CHS" sz="1000" dirty="0">
              <a:latin typeface="微软雅黑" panose="020B0503020204020204" pitchFamily="34" charset="-122"/>
              <a:ea typeface="微软雅黑" panose="020B0503020204020204" pitchFamily="34" charset="-122"/>
              <a:cs typeface="Open Sans" charset="0"/>
            </a:endParaRP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en-US" altLang="zh-CHS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git</a:t>
            </a:r>
            <a:r>
              <a:rPr lang="en-US" altLang="zh-CH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 pull source master</a:t>
            </a:r>
          </a:p>
          <a:p>
            <a:pPr marL="920750" lvl="1" indent="-520700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CHS" altLang="en-US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CH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阅读代码</a:t>
            </a:r>
            <a:r>
              <a:rPr lang="en-US" altLang="zh-CH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H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zh-CH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查询系统和推荐系统</a:t>
            </a:r>
            <a:r>
              <a:rPr lang="zh-CH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原理及</a:t>
            </a:r>
            <a:r>
              <a:rPr lang="zh-CH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</a:t>
            </a:r>
            <a:r>
              <a:rPr lang="zh-CH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H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查询推荐系统的使用方式</a:t>
            </a:r>
            <a:endParaRPr lang="zh-CHS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0750" lvl="1" indent="-520700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CHS" altLang="en-US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CH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zh-CH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推荐系统</a:t>
            </a:r>
            <a:r>
              <a:rPr lang="en-US" altLang="zh-CH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(RecommendEngine)</a:t>
            </a:r>
            <a:r>
              <a:rPr lang="zh-CH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H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推荐算法</a:t>
            </a:r>
            <a:r>
              <a:rPr lang="en-US" altLang="zh-CH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H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选择最便宜的书进行</a:t>
            </a:r>
            <a:r>
              <a:rPr lang="zh-CH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r>
              <a:rPr lang="en-US" altLang="zh-CH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H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TDD)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zh-CHS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D71149-C6B6-DA41-AB69-4C8E97C931F0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3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Glyph Inventory 1_go-self-servic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233" y="1189194"/>
            <a:ext cx="3039534" cy="3039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cap="none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Injection</a:t>
            </a:r>
            <a:endParaRPr lang="en-US" cap="none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Testable Design</a:t>
            </a:r>
            <a:endParaRPr 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174A22-F644-8D40-AF6E-ACD99327719B}" type="slidenum"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4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HS" spc="-21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</a:t>
            </a:r>
            <a:r>
              <a:rPr lang="en-US" altLang="zh-CHS" spc="-21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Injeciton</a:t>
            </a:r>
            <a:endParaRPr lang="zh-CH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A9E053-A9C9-5E43-89F1-83E618EAF168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5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461840" y="2274546"/>
            <a:ext cx="4375430" cy="5928407"/>
            <a:chOff x="381000" y="1765933"/>
            <a:chExt cx="4375430" cy="592840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1765933"/>
              <a:ext cx="4375430" cy="165464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463" y="4444752"/>
              <a:ext cx="4170731" cy="324958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496" y="2762631"/>
            <a:ext cx="4348099" cy="4952238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149262" y="6677000"/>
            <a:ext cx="4745758" cy="1135799"/>
            <a:chOff x="2149262" y="6677000"/>
            <a:chExt cx="4745758" cy="1135799"/>
          </a:xfrm>
        </p:grpSpPr>
        <p:sp>
          <p:nvSpPr>
            <p:cNvPr id="19" name="Rectangle 18"/>
            <p:cNvSpPr/>
            <p:nvPr/>
          </p:nvSpPr>
          <p:spPr>
            <a:xfrm>
              <a:off x="3118024" y="6677000"/>
              <a:ext cx="3776996" cy="7017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Dependency</a:t>
              </a: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2149262" y="7812799"/>
              <a:ext cx="2552938" cy="0"/>
            </a:xfrm>
            <a:prstGeom prst="line">
              <a:avLst/>
            </a:prstGeom>
            <a:ln>
              <a:solidFill>
                <a:srgbClr val="FF0000"/>
              </a:solidFill>
            </a:ln>
            <a:extLst>
              <a:ext uri="{91240B29-F687-4f45-9708-019B960494DF}">
                <a14:hiddenLine xmlns:a14="http://schemas.microsoft.com/office/drawing/2010/main" xmlns="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7168" name="Group 7167"/>
          <p:cNvGrpSpPr/>
          <p:nvPr/>
        </p:nvGrpSpPr>
        <p:grpSpPr>
          <a:xfrm>
            <a:off x="8871972" y="2834716"/>
            <a:ext cx="3483541" cy="1570686"/>
            <a:chOff x="8871972" y="2834716"/>
            <a:chExt cx="3483541" cy="1570686"/>
          </a:xfrm>
        </p:grpSpPr>
        <p:sp>
          <p:nvSpPr>
            <p:cNvPr id="21" name="Rectangle 20"/>
            <p:cNvSpPr/>
            <p:nvPr/>
          </p:nvSpPr>
          <p:spPr>
            <a:xfrm>
              <a:off x="9578791" y="2834716"/>
              <a:ext cx="2776722" cy="7017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rPr>
                <a:t>Injection</a:t>
              </a:r>
            </a:p>
          </p:txBody>
        </p:sp>
        <p:cxnSp>
          <p:nvCxnSpPr>
            <p:cNvPr id="30" name="Straight Connector 29"/>
            <p:cNvCxnSpPr/>
            <p:nvPr/>
          </p:nvCxnSpPr>
          <p:spPr bwMode="auto">
            <a:xfrm>
              <a:off x="8871972" y="4405402"/>
              <a:ext cx="2592288" cy="0"/>
            </a:xfrm>
            <a:prstGeom prst="line">
              <a:avLst/>
            </a:prstGeom>
            <a:ln>
              <a:solidFill>
                <a:srgbClr val="FF0000"/>
              </a:solidFill>
            </a:ln>
            <a:extLst>
              <a:ext uri="{91240B29-F687-4f45-9708-019B960494DF}">
                <a14:hiddenLine xmlns:a14="http://schemas.microsoft.com/office/drawing/2010/main" xmlns="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6453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HS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Advantages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H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Injection decreases coupling between a class and its </a:t>
            </a:r>
            <a:r>
              <a:rPr lang="en-US" altLang="zh-CH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dependency.</a:t>
            </a:r>
            <a:endParaRPr lang="en-US" altLang="zh-CH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H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</a:t>
            </a:r>
            <a:r>
              <a:rPr lang="en-US" altLang="zh-CH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injection allows a client to remove all knowledge of a concrete implementation that it needs to use. </a:t>
            </a:r>
            <a:endParaRPr lang="en-US" altLang="zh-CH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H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</a:t>
            </a:r>
            <a:r>
              <a:rPr lang="en-US" altLang="zh-CH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injection allows concurrent or independent </a:t>
            </a:r>
            <a:r>
              <a:rPr lang="en-US" altLang="zh-CH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development.</a:t>
            </a:r>
            <a:endParaRPr lang="en-US" altLang="zh-CH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H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injection can be used to externalize a system's configuration details into configuration files</a:t>
            </a:r>
            <a:r>
              <a:rPr lang="en-US" altLang="zh-CH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r>
              <a:rPr lang="en-US" altLang="zh-CH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H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asier </a:t>
            </a:r>
            <a:r>
              <a:rPr lang="en-US" altLang="zh-CH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 unit test in isolation using stubs or mock objects that </a:t>
            </a:r>
            <a:r>
              <a:rPr lang="en-US" altLang="zh-CH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simulate the dependent objects.</a:t>
            </a:r>
            <a:endParaRPr lang="en-US" altLang="zh-CH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E6BA1-A7B4-7B4F-846F-93E3CD6980EB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6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700336"/>
            <a:ext cx="3149600" cy="723900"/>
          </a:xfrm>
        </p:spPr>
        <p:txBody>
          <a:bodyPr/>
          <a:lstStyle/>
          <a:p>
            <a:pPr algn="ctr"/>
            <a:r>
              <a:rPr lang="en-US" altLang="zh-CH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EXERCISE</a:t>
            </a:r>
            <a:endParaRPr lang="zh-CHS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spcBef>
                <a:spcPts val="1200"/>
              </a:spcBef>
              <a:buClr>
                <a:schemeClr val="tx2"/>
              </a:buClr>
            </a:pPr>
            <a:endParaRPr lang="zh-CHS" altLang="en-US" sz="22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重构</a:t>
            </a:r>
            <a:r>
              <a:rPr lang="zh-CHS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代码</a:t>
            </a:r>
            <a:r>
              <a:rPr lang="en-US" altLang="zh-CHS" sz="3600" dirty="0" smtClean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en-US" sz="3600" dirty="0" err="1" smtClean="0">
                <a:latin typeface="Microsoft YaHei" charset="0"/>
                <a:ea typeface="Microsoft YaHei" charset="0"/>
                <a:cs typeface="Microsoft YaHei" charset="0"/>
              </a:rPr>
              <a:t>将</a:t>
            </a:r>
            <a:r>
              <a:rPr lang="en-US" sz="3600" dirty="0" err="1">
                <a:latin typeface="Microsoft YaHei" charset="0"/>
                <a:ea typeface="Microsoft YaHei" charset="0"/>
                <a:cs typeface="Microsoft YaHei" charset="0"/>
              </a:rPr>
              <a:t>RecommendEngine</a:t>
            </a:r>
            <a:r>
              <a:rPr lang="en-US" sz="3600" dirty="0" err="1">
                <a:latin typeface="Microsoft YaHei" charset="0"/>
                <a:ea typeface="Microsoft YaHei" charset="0"/>
                <a:cs typeface="Microsoft YaHei" charset="0"/>
              </a:rPr>
              <a:t>通过构造函数注入到</a:t>
            </a:r>
            <a:r>
              <a:rPr lang="en-US" sz="3600" dirty="0" err="1">
                <a:latin typeface="Microsoft YaHei" charset="0"/>
                <a:ea typeface="Microsoft YaHei" charset="0"/>
                <a:cs typeface="Microsoft YaHei" charset="0"/>
              </a:rPr>
              <a:t>Librarian</a:t>
            </a:r>
            <a:r>
              <a:rPr lang="en-US" sz="3600" dirty="0" err="1" smtClean="0">
                <a:latin typeface="Microsoft YaHei" charset="0"/>
                <a:ea typeface="Microsoft YaHei" charset="0"/>
                <a:cs typeface="Microsoft YaHei" charset="0"/>
              </a:rPr>
              <a:t>中</a:t>
            </a:r>
            <a:endParaRPr lang="en-US" sz="3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en-US" sz="22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CHS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使用</a:t>
            </a:r>
            <a:r>
              <a:rPr lang="en-US" altLang="zh-CHS" sz="3600" dirty="0" err="1" smtClean="0">
                <a:latin typeface="Microsoft YaHei" charset="0"/>
                <a:ea typeface="Microsoft YaHei" charset="0"/>
                <a:cs typeface="Microsoft YaHei" charset="0"/>
              </a:rPr>
              <a:t>RecommendEngineMock</a:t>
            </a:r>
            <a:r>
              <a:rPr lang="zh-CHS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完善</a:t>
            </a:r>
            <a:r>
              <a:rPr lang="en-US" altLang="zh-CHS" sz="3600" dirty="0">
                <a:latin typeface="Microsoft YaHei" charset="0"/>
                <a:ea typeface="Microsoft YaHei" charset="0"/>
                <a:cs typeface="Microsoft YaHei" charset="0"/>
              </a:rPr>
              <a:t>Librarian::recommend</a:t>
            </a:r>
            <a:r>
              <a:rPr lang="en-US" altLang="zh-CHS" sz="3600" dirty="0" smtClean="0">
                <a:latin typeface="Microsoft YaHei" charset="0"/>
                <a:ea typeface="Microsoft YaHei" charset="0"/>
                <a:cs typeface="Microsoft YaHei" charset="0"/>
              </a:rPr>
              <a:t>()</a:t>
            </a:r>
            <a:r>
              <a:rPr lang="zh-CHS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的测试</a:t>
            </a: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CHS" altLang="en-US" sz="22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CHS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修改推荐算法</a:t>
            </a:r>
            <a:r>
              <a:rPr lang="en-US" altLang="zh-CHS" sz="3600" dirty="0" smtClean="0">
                <a:latin typeface="Microsoft YaHei" charset="0"/>
                <a:ea typeface="Microsoft YaHei" charset="0"/>
                <a:cs typeface="Microsoft YaHei" charset="0"/>
              </a:rPr>
              <a:t>, </a:t>
            </a:r>
            <a:r>
              <a:rPr lang="zh-CHS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选择书名最长的书籍进行推荐</a:t>
            </a: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CHS" altLang="en-US" sz="36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CHS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思考</a:t>
            </a:r>
            <a:r>
              <a:rPr lang="en-US" altLang="zh-CHS" sz="3600" dirty="0" smtClean="0">
                <a:latin typeface="Microsoft YaHei" charset="0"/>
                <a:ea typeface="Microsoft YaHei" charset="0"/>
                <a:cs typeface="Microsoft YaHei" charset="0"/>
              </a:rPr>
              <a:t>: </a:t>
            </a:r>
            <a:r>
              <a:rPr lang="zh-CHS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能否对查询引擎</a:t>
            </a:r>
            <a:r>
              <a:rPr lang="en-US" altLang="zh-CHS" sz="3600" dirty="0" smtClean="0">
                <a:latin typeface="Microsoft YaHei" charset="0"/>
                <a:ea typeface="Microsoft YaHei" charset="0"/>
                <a:cs typeface="Microsoft YaHei" charset="0"/>
              </a:rPr>
              <a:t>(SearchEngine)</a:t>
            </a:r>
            <a:r>
              <a:rPr lang="zh-CHS" altLang="en-US" sz="3600" dirty="0" smtClean="0">
                <a:latin typeface="Microsoft YaHei" charset="0"/>
                <a:ea typeface="Microsoft YaHei" charset="0"/>
                <a:cs typeface="Microsoft YaHei" charset="0"/>
              </a:rPr>
              <a:t>进行依赖注入</a:t>
            </a:r>
          </a:p>
          <a:p>
            <a:pPr marL="0" indent="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en-US" altLang="zh-CHS" sz="36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zh-CHS" altLang="en-US" sz="3600" dirty="0" smtClean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D71149-C6B6-DA41-AB69-4C8E97C931F0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7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Glyph Inventory 1_go-self-servic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233" y="1189194"/>
            <a:ext cx="3039534" cy="30395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67107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cap="none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Decoupling</a:t>
            </a:r>
            <a:endParaRPr lang="en-US" cap="none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Interface Oriented 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174A22-F644-8D40-AF6E-ACD99327719B}" type="slidenum"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8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5446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HS" spc="-21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MOCK Object</a:t>
            </a:r>
            <a:endParaRPr lang="zh-CH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/>
            <a:r>
              <a:rPr lang="en-US" altLang="zh-CHS" sz="3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A mock object implements the same </a:t>
            </a:r>
            <a:r>
              <a:rPr lang="en-US" altLang="zh-CHS" sz="3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interface</a:t>
            </a:r>
            <a:r>
              <a:rPr lang="en-US" altLang="zh-CHS" sz="3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 as a real object (so it can be used as one), but lets you specify at run time how it will be used and what it should do</a:t>
            </a:r>
          </a:p>
          <a:p>
            <a:pPr marL="0"/>
            <a:endParaRPr lang="zh-CHS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A9E053-A9C9-5E43-89F1-83E618EAF168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9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5856" y="3436640"/>
            <a:ext cx="9505056" cy="5834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318" y="7567761"/>
            <a:ext cx="723900" cy="409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168" y="7641679"/>
            <a:ext cx="23526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68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w-ppt-template">
  <a:themeElements>
    <a:clrScheme name="ThoughtWorks Final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TW - Black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TW - Black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2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3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4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tw-ppt-template</Template>
  <TotalTime>630</TotalTime>
  <Pages>0</Pages>
  <Words>449</Words>
  <Characters>0</Characters>
  <Application>Microsoft Macintosh PowerPoint</Application>
  <PresentationFormat>Custom</PresentationFormat>
  <Lines>0</Lines>
  <Paragraphs>90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33" baseType="lpstr">
      <vt:lpstr>Calibri</vt:lpstr>
      <vt:lpstr>Lucida Grande</vt:lpstr>
      <vt:lpstr>Microsoft YaHei</vt:lpstr>
      <vt:lpstr>ＭＳ Ｐゴシック</vt:lpstr>
      <vt:lpstr>Open Sans</vt:lpstr>
      <vt:lpstr>Open Sans Extrabold</vt:lpstr>
      <vt:lpstr>Open Sans Extrabold Italic</vt:lpstr>
      <vt:lpstr>Open Sans Italic</vt:lpstr>
      <vt:lpstr>Open Sans Light</vt:lpstr>
      <vt:lpstr>Wingdings</vt:lpstr>
      <vt:lpstr>ヒラギノ角ゴ ProN W3</vt:lpstr>
      <vt:lpstr>ヒラギノ角ゴ ProN W6</vt:lpstr>
      <vt:lpstr>微软雅黑</vt:lpstr>
      <vt:lpstr>Arial</vt:lpstr>
      <vt:lpstr>tw-ppt-template</vt:lpstr>
      <vt:lpstr>2_TW - Black</vt:lpstr>
      <vt:lpstr>4_TW - Black</vt:lpstr>
      <vt:lpstr>DI &amp; Decoupling</vt:lpstr>
      <vt:lpstr>EXERCISE</vt:lpstr>
      <vt:lpstr>EXERCISE</vt:lpstr>
      <vt:lpstr>Dependency Injection</vt:lpstr>
      <vt:lpstr>Dependency Injeciton</vt:lpstr>
      <vt:lpstr>Advantages</vt:lpstr>
      <vt:lpstr>EXERCISE</vt:lpstr>
      <vt:lpstr>Decoupling</vt:lpstr>
      <vt:lpstr>MOCK Object</vt:lpstr>
      <vt:lpstr>Extract Interface</vt:lpstr>
      <vt:lpstr>MOCK Interface</vt:lpstr>
      <vt:lpstr>Interface Wrapper</vt:lpstr>
      <vt:lpstr>Wrap Static Function</vt:lpstr>
      <vt:lpstr>EXERCISE</vt:lpstr>
      <vt:lpstr>Reference</vt:lpstr>
      <vt:lpstr>THANK YOU</vt:lpstr>
    </vt:vector>
  </TitlesOfParts>
  <Company>Huawei Technologies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NICE BIG title</dc:title>
  <dc:creator>Administrator</dc:creator>
  <cp:lastModifiedBy>Coney Wu</cp:lastModifiedBy>
  <cp:revision>123</cp:revision>
  <dcterms:created xsi:type="dcterms:W3CDTF">2015-01-20T01:00:40Z</dcterms:created>
  <dcterms:modified xsi:type="dcterms:W3CDTF">2015-04-08T16:52:15Z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flag">
    <vt:lpwstr>1421729364</vt:lpwstr>
  </property>
</Properties>
</file>